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57"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9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79294" y="1183341"/>
            <a:ext cx="8787384" cy="5276725"/>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CA" smtClean="0"/>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15-12-07</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DirectionalButtons-RightOnly.png"/>
          <p:cNvPicPr>
            <a:picLocks noChangeAspect="1"/>
          </p:cNvPicPr>
          <p:nvPr/>
        </p:nvPicPr>
        <p:blipFill>
          <a:blip r:embed="rId3"/>
          <a:stretch>
            <a:fillRect/>
          </a:stretch>
        </p:blipFill>
        <p:spPr>
          <a:xfrm>
            <a:off x="7822266" y="533400"/>
            <a:ext cx="752475" cy="352425"/>
          </a:xfrm>
          <a:prstGeom prst="rect">
            <a:avLst/>
          </a:prstGeom>
        </p:spPr>
      </p:pic>
      <p:sp>
        <p:nvSpPr>
          <p:cNvPr id="9"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15-12-07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en-CA" smtClean="0"/>
              <a:t>Click to edit Master title style</a:t>
            </a:r>
            <a:endParaRPr dirty="0"/>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15-12-07</a:t>
            </a:fld>
            <a:endParaRPr lang="en-US"/>
          </a:p>
        </p:txBody>
      </p:sp>
      <p:sp>
        <p:nvSpPr>
          <p:cNvPr id="6" name="Footer Placeholder 5"/>
          <p:cNvSpPr>
            <a:spLocks noGrp="1"/>
          </p:cNvSpPr>
          <p:nvPr>
            <p:ph type="ftr" sz="quarter" idx="11"/>
          </p:nvPr>
        </p:nvSpPr>
        <p:spPr/>
        <p:txBody>
          <a:bodyPr/>
          <a:lstStyle/>
          <a:p>
            <a:endParaRPr lang="en-US"/>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en-CA" smtClean="0"/>
              <a:t>Drag picture to placeholder or click icon to add</a:t>
            </a:r>
            <a:endParaRPr/>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spcBef>
                <a:spcPts val="600"/>
              </a:spcBef>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15-12-07</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15-12-07</a:t>
            </a:fld>
            <a:endParaRPr lang="en-US"/>
          </a:p>
        </p:txBody>
      </p:sp>
      <p:sp>
        <p:nvSpPr>
          <p:cNvPr id="6" name="Footer Placeholder 5"/>
          <p:cNvSpPr>
            <a:spLocks noGrp="1"/>
          </p:cNvSpPr>
          <p:nvPr>
            <p:ph type="ftr" sz="quarter" idx="11"/>
          </p:nvPr>
        </p:nvSpPr>
        <p:spPr/>
        <p:txBody>
          <a:bodyPr/>
          <a:lstStyle/>
          <a:p>
            <a:endParaRPr lang="en-US"/>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en-CA" smtClean="0"/>
              <a:t>Drag picture to placeholder or click icon to add</a:t>
            </a:r>
            <a:endParaRPr/>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en-CA" smtClean="0"/>
              <a:t>Drag picture to placeholder or click icon to add</a:t>
            </a:r>
            <a:endParaRPr/>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en-CA" smtClean="0"/>
              <a:t>Drag picture to placeholder or click icon to add</a:t>
            </a:r>
            <a:endParaRPr/>
          </a:p>
        </p:txBody>
      </p:sp>
      <p:sp>
        <p:nvSpPr>
          <p:cNvPr id="13"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15-12-07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15-12-07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15-12-07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15-12-07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vl6pPr>
              <a:buClr>
                <a:schemeClr val="bg1">
                  <a:lumMod val="75000"/>
                </a:schemeClr>
              </a:buClr>
              <a:defRPr lang="en-US" sz="1800" kern="1200" dirty="0" smtClean="0">
                <a:solidFill>
                  <a:schemeClr val="bg1"/>
                </a:solidFill>
                <a:latin typeface="+mn-lt"/>
                <a:ea typeface="+mn-ea"/>
                <a:cs typeface="+mn-cs"/>
              </a:defRPr>
            </a:lvl6pPr>
            <a:lvl7pPr>
              <a:buClr>
                <a:schemeClr val="bg1"/>
              </a:buClr>
              <a:defRPr lang="en-US" sz="1800" kern="1200" dirty="0" smtClean="0">
                <a:solidFill>
                  <a:schemeClr val="bg1"/>
                </a:solidFill>
                <a:latin typeface="+mn-lt"/>
                <a:ea typeface="+mn-ea"/>
                <a:cs typeface="+mn-cs"/>
              </a:defRPr>
            </a:lvl7pPr>
            <a:lvl8pPr>
              <a:buClr>
                <a:schemeClr val="bg1">
                  <a:lumMod val="75000"/>
                </a:schemeClr>
              </a:buClr>
              <a:defRPr lang="en-US" sz="1800" kern="1200" dirty="0" smtClean="0">
                <a:solidFill>
                  <a:schemeClr val="bg1"/>
                </a:solidFill>
                <a:latin typeface="+mn-lt"/>
                <a:ea typeface="+mn-ea"/>
                <a:cs typeface="+mn-cs"/>
              </a:defRPr>
            </a:lvl8pPr>
            <a:lvl9pPr>
              <a:buClr>
                <a:schemeClr val="bg1"/>
              </a:buClr>
              <a:defRPr sz="1800" kern="1200" dirty="0">
                <a:solidFill>
                  <a:schemeClr val="bg1"/>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15-12-07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en-CA" smtClean="0"/>
              <a:t>Click to edit Master title style</a:t>
            </a:r>
            <a:endParaRPr dirty="0"/>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7CE38E4D-051A-41E1-86A4-E56916468FD0}" type="datetimeFigureOut">
              <a:rPr lang="en-US" smtClean="0"/>
              <a:t>15-12-07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7CE38E4D-051A-41E1-86A4-E56916468FD0}" type="datetimeFigureOut">
              <a:rPr lang="en-US" smtClean="0"/>
              <a:t>15-12-07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7CE38E4D-051A-41E1-86A4-E56916468FD0}" type="datetimeFigureOut">
              <a:rPr lang="en-US" smtClean="0"/>
              <a:t>15-12-07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7CE38E4D-051A-41E1-86A4-E56916468FD0}" type="datetimeFigureOut">
              <a:rPr lang="en-US" smtClean="0"/>
              <a:t>15-12-07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15-12-07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en-CA" smtClean="0"/>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spcBef>
                <a:spcPts val="600"/>
              </a:spcBef>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en-CA"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15-12-07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2.png"/><Relationship Id="rId19"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7CE38E4D-051A-41E1-86A4-E56916468FD0}" type="datetimeFigureOut">
              <a:rPr lang="en-US" smtClean="0"/>
              <a:t>15-12-07</a:t>
            </a:fld>
            <a:endParaRPr lang="en-US"/>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886BB73A-582F-4420-9A14-CB10A2B2E5E8}" type="slidenum">
              <a:rPr lang="en-US" smtClean="0"/>
              <a:t>‹#›</a:t>
            </a:fld>
            <a:endParaRPr lang="en-US"/>
          </a:p>
        </p:txBody>
      </p:sp>
      <p:pic>
        <p:nvPicPr>
          <p:cNvPr id="7" name="Picture 6" descr="HomeButton.png">
            <a:hlinkClick r:id="" action="ppaction://hlinkshowjump?jump=firstslide"/>
          </p:cNvPr>
          <p:cNvPicPr>
            <a:picLocks noChangeAspect="1"/>
          </p:cNvPicPr>
          <p:nvPr/>
        </p:nvPicPr>
        <p:blipFill>
          <a:blip r:embed="rId18"/>
          <a:stretch>
            <a:fillRect/>
          </a:stretch>
        </p:blipFill>
        <p:spPr>
          <a:xfrm>
            <a:off x="552450" y="526116"/>
            <a:ext cx="457200" cy="352425"/>
          </a:xfrm>
          <a:prstGeom prst="rect">
            <a:avLst/>
          </a:prstGeom>
        </p:spPr>
      </p:pic>
      <p:pic>
        <p:nvPicPr>
          <p:cNvPr id="10" name="Picture 9" descr="DirectionalButtons-Full.png"/>
          <p:cNvPicPr>
            <a:picLocks noChangeAspect="1"/>
          </p:cNvPicPr>
          <p:nvPr/>
        </p:nvPicPr>
        <p:blipFill>
          <a:blip r:embed="rId19"/>
          <a:stretch>
            <a:fillRect/>
          </a:stretch>
        </p:blipFill>
        <p:spPr>
          <a:xfrm>
            <a:off x="7826188" y="526116"/>
            <a:ext cx="752475" cy="35242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Documentary </a:t>
            </a:r>
            <a:endParaRPr lang="en-US" dirty="0"/>
          </a:p>
        </p:txBody>
      </p:sp>
      <p:sp>
        <p:nvSpPr>
          <p:cNvPr id="3" name="Subtitle 2"/>
          <p:cNvSpPr>
            <a:spLocks noGrp="1"/>
          </p:cNvSpPr>
          <p:nvPr>
            <p:ph type="subTitle" idx="1"/>
          </p:nvPr>
        </p:nvSpPr>
        <p:spPr/>
        <p:txBody>
          <a:bodyPr>
            <a:normAutofit/>
          </a:bodyPr>
          <a:lstStyle/>
          <a:p>
            <a:r>
              <a:rPr lang="en-US" sz="3600" dirty="0" smtClean="0"/>
              <a:t>Pre – AP English </a:t>
            </a:r>
            <a:endParaRPr lang="en-US" sz="3600" dirty="0"/>
          </a:p>
        </p:txBody>
      </p:sp>
    </p:spTree>
    <p:extLst>
      <p:ext uri="{BB962C8B-B14F-4D97-AF65-F5344CB8AC3E}">
        <p14:creationId xmlns:p14="http://schemas.microsoft.com/office/powerpoint/2010/main" val="285551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What is a documentary?</a:t>
            </a:r>
            <a:endParaRPr lang="en-US" sz="4800" dirty="0"/>
          </a:p>
        </p:txBody>
      </p:sp>
      <p:sp>
        <p:nvSpPr>
          <p:cNvPr id="3" name="Content Placeholder 2"/>
          <p:cNvSpPr>
            <a:spLocks noGrp="1"/>
          </p:cNvSpPr>
          <p:nvPr>
            <p:ph idx="1"/>
          </p:nvPr>
        </p:nvSpPr>
        <p:spPr/>
        <p:txBody>
          <a:bodyPr>
            <a:noAutofit/>
          </a:bodyPr>
          <a:lstStyle/>
          <a:p>
            <a:r>
              <a:rPr lang="en-US" sz="3200" dirty="0" smtClean="0"/>
              <a:t>With a partner – discuss the similarities and differences between a documentary and a fictional film. </a:t>
            </a:r>
          </a:p>
          <a:p>
            <a:r>
              <a:rPr lang="en-US" sz="3200" dirty="0" smtClean="0"/>
              <a:t>You may want to use a </a:t>
            </a:r>
            <a:r>
              <a:rPr lang="en-US" sz="3200" dirty="0" err="1" smtClean="0"/>
              <a:t>ven</a:t>
            </a:r>
            <a:r>
              <a:rPr lang="en-US" sz="3200" dirty="0" smtClean="0"/>
              <a:t> diagram or T-chart. </a:t>
            </a:r>
          </a:p>
          <a:p>
            <a:r>
              <a:rPr lang="en-US" sz="3200" dirty="0" smtClean="0"/>
              <a:t>Be prepare to share you answer with the class. </a:t>
            </a:r>
            <a:endParaRPr lang="en-US" sz="3200" dirty="0"/>
          </a:p>
        </p:txBody>
      </p:sp>
    </p:spTree>
    <p:extLst>
      <p:ext uri="{BB962C8B-B14F-4D97-AF65-F5344CB8AC3E}">
        <p14:creationId xmlns:p14="http://schemas.microsoft.com/office/powerpoint/2010/main" val="2280514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What is a documentary?</a:t>
            </a:r>
            <a:endParaRPr lang="en-US" sz="4800" dirty="0"/>
          </a:p>
        </p:txBody>
      </p:sp>
      <p:sp>
        <p:nvSpPr>
          <p:cNvPr id="3" name="Content Placeholder 2"/>
          <p:cNvSpPr>
            <a:spLocks noGrp="1"/>
          </p:cNvSpPr>
          <p:nvPr>
            <p:ph idx="1"/>
          </p:nvPr>
        </p:nvSpPr>
        <p:spPr/>
        <p:txBody>
          <a:bodyPr>
            <a:normAutofit/>
          </a:bodyPr>
          <a:lstStyle/>
          <a:p>
            <a:r>
              <a:rPr lang="en-US" sz="3600" dirty="0" smtClean="0"/>
              <a:t>A documentary is a non-fiction motion picture intended to document some aspect of reality, primarily for the purpose of instruction or maintaining a historical record. </a:t>
            </a:r>
            <a:endParaRPr lang="en-US" sz="3600" dirty="0"/>
          </a:p>
        </p:txBody>
      </p:sp>
    </p:spTree>
    <p:extLst>
      <p:ext uri="{BB962C8B-B14F-4D97-AF65-F5344CB8AC3E}">
        <p14:creationId xmlns:p14="http://schemas.microsoft.com/office/powerpoint/2010/main" val="632213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800" dirty="0" smtClean="0"/>
              <a:t>Observation (Fly on the Wall)</a:t>
            </a:r>
            <a:endParaRPr lang="en-US" sz="4800" dirty="0"/>
          </a:p>
        </p:txBody>
      </p:sp>
      <p:sp>
        <p:nvSpPr>
          <p:cNvPr id="5" name="Content Placeholder 4"/>
          <p:cNvSpPr>
            <a:spLocks noGrp="1"/>
          </p:cNvSpPr>
          <p:nvPr>
            <p:ph idx="1"/>
          </p:nvPr>
        </p:nvSpPr>
        <p:spPr/>
        <p:txBody>
          <a:bodyPr>
            <a:normAutofit/>
          </a:bodyPr>
          <a:lstStyle/>
          <a:p>
            <a:r>
              <a:rPr lang="en-US" sz="3600" dirty="0" smtClean="0"/>
              <a:t>Putting the audience in a role of eyewitness where the camera appears to be unseen. Indirect address to the audiences, for example, speech overheard is a common factor of this en-scene observation. </a:t>
            </a:r>
            <a:endParaRPr lang="en-US" sz="3600" dirty="0"/>
          </a:p>
        </p:txBody>
      </p:sp>
    </p:spTree>
    <p:extLst>
      <p:ext uri="{BB962C8B-B14F-4D97-AF65-F5344CB8AC3E}">
        <p14:creationId xmlns:p14="http://schemas.microsoft.com/office/powerpoint/2010/main" val="3018700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Dramatization </a:t>
            </a:r>
            <a:endParaRPr lang="en-US" sz="4800" dirty="0"/>
          </a:p>
        </p:txBody>
      </p:sp>
      <p:sp>
        <p:nvSpPr>
          <p:cNvPr id="3" name="Content Placeholder 2"/>
          <p:cNvSpPr>
            <a:spLocks noGrp="1"/>
          </p:cNvSpPr>
          <p:nvPr>
            <p:ph idx="1"/>
          </p:nvPr>
        </p:nvSpPr>
        <p:spPr/>
        <p:txBody>
          <a:bodyPr>
            <a:normAutofit/>
          </a:bodyPr>
          <a:lstStyle/>
          <a:p>
            <a:r>
              <a:rPr lang="en-US" sz="3600" dirty="0" smtClean="0"/>
              <a:t>Although all documentaries use a sense of drama, it is specifically used to portray people and events the film maker cannot gain access to in real life. These sequences are said to be based on fact. </a:t>
            </a:r>
            <a:endParaRPr lang="en-US" sz="3600" dirty="0"/>
          </a:p>
        </p:txBody>
      </p:sp>
    </p:spTree>
    <p:extLst>
      <p:ext uri="{BB962C8B-B14F-4D97-AF65-F5344CB8AC3E}">
        <p14:creationId xmlns:p14="http://schemas.microsoft.com/office/powerpoint/2010/main" val="1937573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Interview</a:t>
            </a:r>
            <a:endParaRPr lang="en-US" sz="4800" dirty="0"/>
          </a:p>
        </p:txBody>
      </p:sp>
      <p:sp>
        <p:nvSpPr>
          <p:cNvPr id="3" name="Content Placeholder 2"/>
          <p:cNvSpPr>
            <a:spLocks noGrp="1"/>
          </p:cNvSpPr>
          <p:nvPr>
            <p:ph idx="1"/>
          </p:nvPr>
        </p:nvSpPr>
        <p:spPr/>
        <p:txBody>
          <a:bodyPr>
            <a:normAutofit/>
          </a:bodyPr>
          <a:lstStyle/>
          <a:p>
            <a:r>
              <a:rPr lang="en-US" sz="3600" dirty="0" smtClean="0"/>
              <a:t>Television documentaries use interviews to make a contrast between observation sequences and are structured in two ways: either intercut fragments of observation or a completely uninterrupted sequence. </a:t>
            </a:r>
            <a:endParaRPr lang="en-US" sz="3600" dirty="0"/>
          </a:p>
        </p:txBody>
      </p:sp>
    </p:spTree>
    <p:extLst>
      <p:ext uri="{BB962C8B-B14F-4D97-AF65-F5344CB8AC3E}">
        <p14:creationId xmlns:p14="http://schemas.microsoft.com/office/powerpoint/2010/main" val="1137488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err="1" smtClean="0"/>
              <a:t>Mise</a:t>
            </a:r>
            <a:r>
              <a:rPr lang="en-US" sz="4800" dirty="0" smtClean="0"/>
              <a:t>-en-scene</a:t>
            </a:r>
            <a:endParaRPr lang="en-US" sz="4800" dirty="0"/>
          </a:p>
        </p:txBody>
      </p:sp>
      <p:sp>
        <p:nvSpPr>
          <p:cNvPr id="3" name="Content Placeholder 2"/>
          <p:cNvSpPr>
            <a:spLocks noGrp="1"/>
          </p:cNvSpPr>
          <p:nvPr>
            <p:ph idx="1"/>
          </p:nvPr>
        </p:nvSpPr>
        <p:spPr/>
        <p:txBody>
          <a:bodyPr>
            <a:normAutofit/>
          </a:bodyPr>
          <a:lstStyle/>
          <a:p>
            <a:r>
              <a:rPr lang="en-US" sz="3600" dirty="0" smtClean="0"/>
              <a:t>What the directors and producers put into the frame, so for example: lighting and props in an interview. </a:t>
            </a:r>
            <a:endParaRPr lang="en-US" sz="3600" dirty="0"/>
          </a:p>
        </p:txBody>
      </p:sp>
    </p:spTree>
    <p:extLst>
      <p:ext uri="{BB962C8B-B14F-4D97-AF65-F5344CB8AC3E}">
        <p14:creationId xmlns:p14="http://schemas.microsoft.com/office/powerpoint/2010/main" val="77658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Exposition </a:t>
            </a:r>
            <a:endParaRPr lang="en-US" sz="4800" dirty="0"/>
          </a:p>
        </p:txBody>
      </p:sp>
      <p:sp>
        <p:nvSpPr>
          <p:cNvPr id="3" name="Content Placeholder 2"/>
          <p:cNvSpPr>
            <a:spLocks noGrp="1"/>
          </p:cNvSpPr>
          <p:nvPr>
            <p:ph idx="1"/>
          </p:nvPr>
        </p:nvSpPr>
        <p:spPr/>
        <p:txBody>
          <a:bodyPr>
            <a:normAutofit/>
          </a:bodyPr>
          <a:lstStyle/>
          <a:p>
            <a:r>
              <a:rPr lang="en-US" sz="3600" dirty="0" smtClean="0"/>
              <a:t>Simply means the line of argument in a documentary which is what the doc’s saying. Sequences that lead the audience to make their own conclusions. </a:t>
            </a:r>
            <a:endParaRPr lang="en-US" sz="3600" dirty="0"/>
          </a:p>
        </p:txBody>
      </p:sp>
    </p:spTree>
    <p:extLst>
      <p:ext uri="{BB962C8B-B14F-4D97-AF65-F5344CB8AC3E}">
        <p14:creationId xmlns:p14="http://schemas.microsoft.com/office/powerpoint/2010/main" val="2781397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223</TotalTime>
  <Words>254</Words>
  <Application>Microsoft Macintosh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Expo</vt:lpstr>
      <vt:lpstr>The Documentary </vt:lpstr>
      <vt:lpstr>What is a documentary?</vt:lpstr>
      <vt:lpstr>What is a documentary?</vt:lpstr>
      <vt:lpstr>Observation (Fly on the Wall)</vt:lpstr>
      <vt:lpstr>Dramatization </vt:lpstr>
      <vt:lpstr>Interview</vt:lpstr>
      <vt:lpstr>Mise-en-scene</vt:lpstr>
      <vt:lpstr>Exposition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Documentary </dc:title>
  <dc:creator>Elizabeth Tate</dc:creator>
  <cp:lastModifiedBy>Elizabeth Tate</cp:lastModifiedBy>
  <cp:revision>6</cp:revision>
  <dcterms:created xsi:type="dcterms:W3CDTF">2015-12-01T21:50:28Z</dcterms:created>
  <dcterms:modified xsi:type="dcterms:W3CDTF">2015-12-08T02:23:39Z</dcterms:modified>
</cp:coreProperties>
</file>