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7" r:id="rId2"/>
    <p:sldId id="258" r:id="rId3"/>
    <p:sldId id="259" r:id="rId4"/>
    <p:sldId id="271" r:id="rId5"/>
    <p:sldId id="260" r:id="rId6"/>
    <p:sldId id="27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68D6C-2E42-448A-8819-C6D33FAFFB7F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F754E-96C0-428E-A5D8-783B0D9EC9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201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32A18-EDC3-4086-8197-77DDC78FBBE9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Documentaries rely LESS on narrative and MORE on </a:t>
            </a:r>
            <a:r>
              <a:rPr lang="en-CA" sz="2800" dirty="0" smtClean="0"/>
              <a:t>providing an opinion and a specific, persuasive message, and information.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754E-96C0-428E-A5D8-783B0D9EC98D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671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(omniscient).</a:t>
            </a:r>
            <a:r>
              <a:rPr lang="en-US" sz="1200" i="1" dirty="0" smtClean="0"/>
              <a:t> Interesting fact: Until recently, only men’s</a:t>
            </a:r>
            <a:r>
              <a:rPr lang="en-US" sz="1200" i="1" baseline="0" dirty="0" smtClean="0"/>
              <a:t> voices</a:t>
            </a:r>
            <a:r>
              <a:rPr lang="en-US" sz="1200" i="1" dirty="0" smtClean="0"/>
              <a:t> were used to narrate </a:t>
            </a:r>
            <a:endParaRPr lang="en-CA" sz="1200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754E-96C0-428E-A5D8-783B0D9EC98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086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*This</a:t>
            </a:r>
            <a:r>
              <a:rPr lang="en-US" sz="1200" i="1" baseline="0" dirty="0" smtClean="0"/>
              <a:t> makes</a:t>
            </a:r>
            <a:r>
              <a:rPr lang="en-US" sz="1200" i="1" dirty="0" smtClean="0"/>
              <a:t> the audience</a:t>
            </a:r>
            <a:r>
              <a:rPr lang="en-US" sz="1200" i="1" baseline="0" dirty="0" smtClean="0"/>
              <a:t> feel  </a:t>
            </a:r>
            <a:r>
              <a:rPr lang="en-US" sz="1200" i="1" dirty="0" smtClean="0"/>
              <a:t>that what they are watching is unfiltered, and therefore is more believable.</a:t>
            </a:r>
            <a:endParaRPr lang="en-CA" sz="1200" i="1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754E-96C0-428E-A5D8-783B0D9EC98D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612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Narrative</a:t>
            </a:r>
            <a:r>
              <a:rPr lang="en-CA" baseline="0" dirty="0" smtClean="0"/>
              <a:t> continued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754E-96C0-428E-A5D8-783B0D9EC98D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742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Their</a:t>
            </a:r>
            <a:r>
              <a:rPr lang="en-CA" baseline="0" dirty="0" smtClean="0"/>
              <a:t> authority comes from raw emotion and a why would they lie impression of the audience.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754E-96C0-428E-A5D8-783B0D9EC98D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7524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(either because they are or because that makes them seem more spontaneous and “real”.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754E-96C0-428E-A5D8-783B0D9EC98D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5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E94F2A60-70C6-49E3-8CCA-B8481984B1B3}" type="datetimeFigureOut">
              <a:rPr lang="en-CA" smtClean="0"/>
              <a:t>16-04-11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16B8DB51-877E-4C4A-93A3-D2D07CA94B1D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hI17Ky3f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7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400" b="1" dirty="0" smtClean="0"/>
              <a:t/>
            </a:r>
            <a:br>
              <a:rPr lang="en-CA" sz="4400" b="1" dirty="0" smtClean="0"/>
            </a:br>
            <a:r>
              <a:rPr lang="en-CA" sz="4400" b="1" dirty="0" smtClean="0"/>
              <a:t>Documentary Films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636" y="1447800"/>
            <a:ext cx="83058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2800" b="1" dirty="0" smtClean="0"/>
              <a:t>Elements </a:t>
            </a:r>
            <a:r>
              <a:rPr lang="en-CA" sz="2800" b="1" dirty="0"/>
              <a:t>of Documentaries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CA" dirty="0"/>
          </a:p>
        </p:txBody>
      </p:sp>
      <p:pic>
        <p:nvPicPr>
          <p:cNvPr id="2050" name="Picture 2" descr="C:\Users\159593\Desktop\Documentary-Filmmak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5384877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49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000" b="1" dirty="0" smtClean="0"/>
              <a:t>The Cinematographic Style 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4400" b="1" dirty="0" smtClean="0"/>
              <a:t>Texture</a:t>
            </a:r>
            <a:r>
              <a:rPr lang="en-US" sz="4400" dirty="0" smtClean="0"/>
              <a:t> refers to the </a:t>
            </a:r>
            <a:r>
              <a:rPr lang="en-US" sz="4400" i="1" dirty="0" smtClean="0"/>
              <a:t>mixture of still and moving images</a:t>
            </a:r>
            <a:r>
              <a:rPr lang="en-US" sz="4400" dirty="0" smtClean="0"/>
              <a:t>, </a:t>
            </a:r>
            <a:r>
              <a:rPr lang="en-US" sz="4400" i="1" dirty="0" smtClean="0"/>
              <a:t>different evidence types</a:t>
            </a:r>
            <a:r>
              <a:rPr lang="en-US" sz="4400" dirty="0" smtClean="0"/>
              <a:t>, and </a:t>
            </a:r>
            <a:r>
              <a:rPr lang="en-US" sz="4400" i="1" dirty="0" smtClean="0"/>
              <a:t>different grains of fil</a:t>
            </a:r>
            <a:r>
              <a:rPr lang="en-US" sz="4400" dirty="0" smtClean="0"/>
              <a:t>m: vintage, handheld, etc.</a:t>
            </a:r>
            <a:endParaRPr lang="en-US" sz="4400" dirty="0"/>
          </a:p>
        </p:txBody>
      </p:sp>
      <p:pic>
        <p:nvPicPr>
          <p:cNvPr id="9218" name="Picture 2" descr="C:\Users\159593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10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159593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14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159593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5122333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03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Editing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Documentaries aim to suggest that they are a window on reality.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They usually appear low-budget </a:t>
            </a:r>
            <a:r>
              <a:rPr lang="en-US" sz="3600" dirty="0"/>
              <a:t> </a:t>
            </a:r>
            <a:r>
              <a:rPr lang="en-US" sz="3600" dirty="0" smtClean="0"/>
              <a:t>in order to feel more real.</a:t>
            </a:r>
            <a:endParaRPr lang="en-CA" sz="3600" dirty="0"/>
          </a:p>
        </p:txBody>
      </p:sp>
      <p:pic>
        <p:nvPicPr>
          <p:cNvPr id="11266" name="Picture 2" descr="C:\Users\159593\Desktop\20150506161353-money-finance-budget-tight-spending-limited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91" y="838200"/>
            <a:ext cx="310131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159593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8382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53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Music and Sound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Music</a:t>
            </a:r>
            <a:r>
              <a:rPr lang="en-US" sz="3200" dirty="0" smtClean="0"/>
              <a:t> usually includes theme music (usually for opening and closing credits) and licensed music (from popular artists)</a:t>
            </a:r>
            <a:r>
              <a:rPr lang="en-CA" sz="3200" dirty="0" smtClean="0"/>
              <a:t>.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 music is always chosen to accompany the images (creates added meaning).</a:t>
            </a:r>
          </a:p>
          <a:p>
            <a:pPr marL="0" indent="0">
              <a:buNone/>
            </a:pPr>
            <a:r>
              <a:rPr lang="en-US" sz="3200" b="1" dirty="0" smtClean="0"/>
              <a:t>Sound</a:t>
            </a:r>
            <a:r>
              <a:rPr lang="en-US" sz="3200" dirty="0" smtClean="0"/>
              <a:t> has a “live” feel to it (e.g. background noise is not edited out). Equally important to consider are added sound effects and silence. </a:t>
            </a:r>
            <a:r>
              <a:rPr lang="en-US" sz="3200" i="1" dirty="0" smtClean="0"/>
              <a:t>Why do you think that is?</a:t>
            </a:r>
            <a:endParaRPr lang="en-US" sz="3200" b="1" i="1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2290" name="Picture 2" descr="C:\Users\159593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8382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71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/>
            <a:r>
              <a:rPr lang="en-US" sz="4000" b="1" dirty="0" smtClean="0"/>
              <a:t>Tone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Usually documentaries have a serious tone, so the film isn’t taken lightly.</a:t>
            </a:r>
          </a:p>
          <a:p>
            <a:pPr marL="0" indent="0">
              <a:buNone/>
            </a:pPr>
            <a:r>
              <a:rPr lang="en-US" sz="3600" dirty="0" smtClean="0"/>
              <a:t>But, Recently a new genre of “mockumentary” has emerged (e.g. </a:t>
            </a:r>
            <a:r>
              <a:rPr lang="en-US" sz="3600" i="1" dirty="0" smtClean="0"/>
              <a:t>Religulous</a:t>
            </a:r>
            <a:r>
              <a:rPr lang="en-US" sz="3600" dirty="0" smtClean="0"/>
              <a:t> by Bill Maher which mocks religious faith around the world)</a:t>
            </a:r>
          </a:p>
          <a:p>
            <a:pPr marL="0" indent="0">
              <a:buNone/>
            </a:pPr>
            <a:r>
              <a:rPr lang="en-CA" sz="3600" dirty="0" smtClean="0">
                <a:hlinkClick r:id="rId2"/>
              </a:rPr>
              <a:t>http://www.youtube.com/watch?v=ZhI17Ky3fNg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32450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Constructing Reality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documentary is, in the end, a construction of reality, edited and manipulated by the documentarian and crew. That doesn't mean it isn’t true, but it’s not “the truth”, but rather  “a truth”.</a:t>
            </a:r>
          </a:p>
          <a:p>
            <a:pPr marL="0" indent="0">
              <a:buNone/>
            </a:pPr>
            <a:r>
              <a:rPr lang="en-US" sz="5400" b="1" dirty="0" smtClean="0"/>
              <a:t>– </a:t>
            </a:r>
            <a:r>
              <a:rPr lang="en-US" sz="5400" b="1" i="1" dirty="0" smtClean="0"/>
              <a:t>What is the difference?</a:t>
            </a:r>
            <a:endParaRPr lang="en-CA" sz="5400" b="1" i="1" dirty="0"/>
          </a:p>
        </p:txBody>
      </p:sp>
    </p:spTree>
    <p:extLst>
      <p:ext uri="{BB962C8B-B14F-4D97-AF65-F5344CB8AC3E}">
        <p14:creationId xmlns:p14="http://schemas.microsoft.com/office/powerpoint/2010/main" val="322381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000" b="1" dirty="0" smtClean="0"/>
              <a:t>What do documentaries share with feature films?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CA" b="1" dirty="0" smtClean="0"/>
              <a:t>	</a:t>
            </a:r>
            <a:endParaRPr lang="en-CA" sz="2800" dirty="0" smtClean="0"/>
          </a:p>
          <a:p>
            <a:pPr>
              <a:lnSpc>
                <a:spcPct val="90000"/>
              </a:lnSpc>
            </a:pPr>
            <a:r>
              <a:rPr lang="en-CA" sz="3600" dirty="0" smtClean="0"/>
              <a:t>Cinematography: </a:t>
            </a:r>
          </a:p>
          <a:p>
            <a:pPr lvl="1">
              <a:lnSpc>
                <a:spcPct val="90000"/>
              </a:lnSpc>
            </a:pPr>
            <a:r>
              <a:rPr lang="en-CA" sz="3600" dirty="0" smtClean="0"/>
              <a:t>camera angles</a:t>
            </a:r>
          </a:p>
          <a:p>
            <a:pPr lvl="1">
              <a:lnSpc>
                <a:spcPct val="90000"/>
              </a:lnSpc>
            </a:pPr>
            <a:r>
              <a:rPr lang="en-CA" sz="3600" dirty="0" smtClean="0"/>
              <a:t>Special effects</a:t>
            </a:r>
            <a:endParaRPr lang="en-CA" sz="3600" dirty="0"/>
          </a:p>
          <a:p>
            <a:pPr>
              <a:lnSpc>
                <a:spcPct val="90000"/>
              </a:lnSpc>
            </a:pPr>
            <a:r>
              <a:rPr lang="en-US" sz="3600" dirty="0" smtClean="0"/>
              <a:t>Lighting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Editing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Sound Design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Narrative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3074" name="Picture 2" descr="C:\Users\159593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3629025" cy="259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68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000" b="1" dirty="0" smtClean="0"/>
              <a:t>What Makes Documentaries Different?</a:t>
            </a:r>
            <a:endParaRPr lang="en-CA" sz="4000" b="1" dirty="0"/>
          </a:p>
        </p:txBody>
      </p:sp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The</a:t>
            </a:r>
            <a:r>
              <a:rPr lang="en-CA" sz="2800" b="1" dirty="0" smtClean="0"/>
              <a:t> goal </a:t>
            </a:r>
            <a:r>
              <a:rPr lang="en-CA" sz="2800" dirty="0" smtClean="0"/>
              <a:t>of a documentary is to present or re-present a glimpse of a </a:t>
            </a:r>
            <a:r>
              <a:rPr lang="en-CA" sz="2800" b="1" dirty="0" smtClean="0"/>
              <a:t>non-fictional topic </a:t>
            </a:r>
            <a:r>
              <a:rPr lang="en-CA" sz="2800" dirty="0" smtClean="0"/>
              <a:t>in order to give viewers insight into:</a:t>
            </a:r>
          </a:p>
          <a:p>
            <a:pPr marL="971550" lvl="1" indent="-514350">
              <a:buAutoNum type="alphaLcParenR"/>
            </a:pPr>
            <a:r>
              <a:rPr lang="en-US" sz="2800" dirty="0" smtClean="0"/>
              <a:t>The human condition / life</a:t>
            </a:r>
          </a:p>
          <a:p>
            <a:pPr marL="971550" lvl="1" indent="-514350">
              <a:buAutoNum type="alphaLcParenR"/>
            </a:pPr>
            <a:r>
              <a:rPr lang="en-US" sz="2800" dirty="0" smtClean="0"/>
              <a:t>The experiences of others</a:t>
            </a:r>
          </a:p>
          <a:p>
            <a:pPr marL="971550" lvl="1" indent="-514350">
              <a:buAutoNum type="alphaLcParenR"/>
            </a:pPr>
            <a:r>
              <a:rPr lang="en-US" sz="2800" dirty="0" smtClean="0"/>
              <a:t>The environment/ Animals</a:t>
            </a:r>
          </a:p>
          <a:p>
            <a:pPr marL="971550" lvl="1" indent="-514350">
              <a:buAutoNum type="alphaLcParenR"/>
            </a:pPr>
            <a:r>
              <a:rPr lang="en-US" sz="2800" dirty="0" smtClean="0"/>
              <a:t>A political movement past or present </a:t>
            </a:r>
          </a:p>
          <a:p>
            <a:pPr marL="971550" lvl="1" indent="-514350">
              <a:buAutoNum type="alphaLcParenR"/>
            </a:pPr>
            <a:r>
              <a:rPr lang="en-US" sz="2800" dirty="0" smtClean="0"/>
              <a:t>Art</a:t>
            </a:r>
          </a:p>
          <a:p>
            <a:pPr marL="971550" lvl="1" indent="-514350">
              <a:buAutoNum type="alphaLcParenR"/>
            </a:pPr>
            <a:r>
              <a:rPr lang="en-US" sz="2800" dirty="0" smtClean="0"/>
              <a:t>Science/ technology </a:t>
            </a:r>
            <a:endParaRPr lang="en-US" sz="2800" dirty="0"/>
          </a:p>
          <a:p>
            <a:endParaRPr lang="en-CA" dirty="0" smtClean="0"/>
          </a:p>
        </p:txBody>
      </p:sp>
      <p:pic>
        <p:nvPicPr>
          <p:cNvPr id="4098" name="Picture 2" descr="C:\Users\159593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67000"/>
            <a:ext cx="3200400" cy="171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/>
              <a:t>Stop, drop (your pencil), discuss: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A</a:t>
            </a:r>
            <a:r>
              <a:rPr lang="en-CA" sz="4400" dirty="0" smtClean="0"/>
              <a:t>re docs different from reality TV?</a:t>
            </a:r>
            <a:endParaRPr lang="en-CA" sz="4400" dirty="0"/>
          </a:p>
        </p:txBody>
      </p:sp>
      <p:pic>
        <p:nvPicPr>
          <p:cNvPr id="7170" name="Picture 2" descr="C:\Users\159593\Desktop\tv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343400" cy="310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87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90"/>
            <a:ext cx="82296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000" b="1" dirty="0" smtClean="0"/>
              <a:t>Narration: Omniscient</a:t>
            </a:r>
            <a:endParaRPr lang="en-CA" sz="4000" b="1" dirty="0"/>
          </a:p>
        </p:txBody>
      </p:sp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Documentaries often rely on a narrator to provide:</a:t>
            </a:r>
          </a:p>
          <a:p>
            <a:r>
              <a:rPr lang="en-US" sz="3200" dirty="0" smtClean="0"/>
              <a:t>Perspective / context / storyline</a:t>
            </a:r>
          </a:p>
          <a:p>
            <a:r>
              <a:rPr lang="en-US" sz="3200" dirty="0" smtClean="0"/>
              <a:t>Information </a:t>
            </a:r>
            <a:r>
              <a:rPr lang="en-US" sz="3200" dirty="0"/>
              <a:t>/</a:t>
            </a:r>
            <a:r>
              <a:rPr lang="en-US" sz="3200" dirty="0" smtClean="0"/>
              <a:t> data </a:t>
            </a:r>
          </a:p>
          <a:p>
            <a:pPr marL="0" indent="0">
              <a:buNone/>
            </a:pPr>
            <a:r>
              <a:rPr lang="en-US" sz="3200" dirty="0" smtClean="0"/>
              <a:t>Like a reporter, the narrator feels </a:t>
            </a:r>
            <a:r>
              <a:rPr lang="en-US" sz="3200" b="1" i="1" dirty="0" smtClean="0"/>
              <a:t>objective</a:t>
            </a:r>
            <a:r>
              <a:rPr lang="en-US" sz="3200" dirty="0" smtClean="0"/>
              <a:t> and is relied on for a sense of “truth”. </a:t>
            </a:r>
          </a:p>
          <a:p>
            <a:pPr marL="0" indent="0">
              <a:buNone/>
            </a:pPr>
            <a:r>
              <a:rPr lang="en-US" sz="3200" dirty="0" smtClean="0"/>
              <a:t>Sometimes documentaries use </a:t>
            </a:r>
            <a:r>
              <a:rPr lang="en-US" sz="3200" b="1" dirty="0" smtClean="0"/>
              <a:t>VOICE-OVERS</a:t>
            </a:r>
            <a:r>
              <a:rPr lang="en-US" sz="3200" dirty="0" smtClean="0"/>
              <a:t>, an all-knowing third person, </a:t>
            </a:r>
            <a:r>
              <a:rPr lang="en-US" sz="3200" dirty="0"/>
              <a:t>a</a:t>
            </a:r>
            <a:r>
              <a:rPr lang="en-US" sz="3200" dirty="0" smtClean="0"/>
              <a:t> “voice-of-god” </a:t>
            </a:r>
          </a:p>
          <a:p>
            <a:pPr marL="0" indent="0">
              <a:buNone/>
            </a:pPr>
            <a:endParaRPr lang="en-US" sz="3200" i="1" dirty="0" smtClean="0"/>
          </a:p>
        </p:txBody>
      </p:sp>
      <p:pic>
        <p:nvPicPr>
          <p:cNvPr id="5123" name="Picture 3" descr="C:\Users\159593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4419600" cy="103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71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CA" b="1" dirty="0" smtClean="0"/>
              <a:t>Narration and camera angle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371600"/>
            <a:ext cx="8229600" cy="4144963"/>
          </a:xfrm>
        </p:spPr>
        <p:txBody>
          <a:bodyPr/>
          <a:lstStyle/>
          <a:p>
            <a:r>
              <a:rPr lang="en-US" sz="3600" dirty="0"/>
              <a:t>The </a:t>
            </a:r>
            <a:r>
              <a:rPr lang="en-US" sz="3600" b="1" dirty="0"/>
              <a:t>subject usually speaks to the camera </a:t>
            </a:r>
            <a:r>
              <a:rPr lang="en-US" sz="3600" b="1" dirty="0" smtClean="0"/>
              <a:t>using a rule of thirds shot.  </a:t>
            </a:r>
            <a:endParaRPr lang="en-CA" dirty="0"/>
          </a:p>
        </p:txBody>
      </p:sp>
      <p:pic>
        <p:nvPicPr>
          <p:cNvPr id="10242" name="Picture 2" descr="C:\Users\159593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048000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159593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159593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882" y="3048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Users\159593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793" y="4876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C:\Users\159593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5300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47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000" b="1" dirty="0" smtClean="0"/>
              <a:t>Modes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CA" sz="2200" dirty="0" smtClean="0"/>
          </a:p>
        </p:txBody>
      </p:sp>
      <p:pic>
        <p:nvPicPr>
          <p:cNvPr id="8194" name="Picture 2" descr="C:\Users\159593\Desktop\documentary-overview-6-7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4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000" b="1" dirty="0" smtClean="0"/>
              <a:t>Authority and Expertise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600" b="1" dirty="0" smtClean="0"/>
              <a:t>Experts</a:t>
            </a:r>
            <a:r>
              <a:rPr lang="en-US" sz="3600" dirty="0" smtClean="0"/>
              <a:t> are used to provide facts or the “official” version of the story. They provide credibility.</a:t>
            </a:r>
          </a:p>
          <a:p>
            <a:pPr marL="457200" indent="-457200">
              <a:lnSpc>
                <a:spcPct val="80000"/>
              </a:lnSpc>
              <a:buFont typeface="Wingdings 2" pitchFamily="18" charset="2"/>
              <a:buAutoNum type="arabicPeriod"/>
            </a:pPr>
            <a:endParaRPr lang="en-CA" sz="3600" dirty="0" smtClean="0"/>
          </a:p>
          <a:p>
            <a:pPr marL="457200" indent="-457200">
              <a:lnSpc>
                <a:spcPct val="80000"/>
              </a:lnSpc>
              <a:buFont typeface="Wingdings 2" pitchFamily="18" charset="2"/>
              <a:buAutoNum type="arabicPeriod"/>
            </a:pPr>
            <a:endParaRPr lang="en-CA" sz="3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CA" sz="3600" b="1" dirty="0" smtClean="0"/>
              <a:t>Eye witness/Everyday People </a:t>
            </a:r>
            <a:r>
              <a:rPr lang="en-CA" sz="3600" dirty="0" smtClean="0"/>
              <a:t>provide the human element. Usually they offer </a:t>
            </a:r>
            <a:r>
              <a:rPr lang="en-CA" sz="3600" b="1" dirty="0" smtClean="0"/>
              <a:t>testimonials</a:t>
            </a:r>
            <a:r>
              <a:rPr lang="en-CA" sz="3600" dirty="0" smtClean="0"/>
              <a:t>, which help to balance expert fact with firsthand, personal experience or opinion.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CA" sz="24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CA" sz="2400" dirty="0" smtClean="0"/>
          </a:p>
          <a:p>
            <a:pPr>
              <a:lnSpc>
                <a:spcPct val="80000"/>
              </a:lnSpc>
            </a:pPr>
            <a:endParaRPr lang="en-CA" sz="2400" dirty="0" smtClean="0"/>
          </a:p>
        </p:txBody>
      </p:sp>
      <p:pic>
        <p:nvPicPr>
          <p:cNvPr id="6146" name="Picture 2" descr="C:\Users\159593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667001"/>
            <a:ext cx="2066925" cy="116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000" b="1" dirty="0" smtClean="0"/>
              <a:t>Information, not entertainment</a:t>
            </a:r>
            <a:endParaRPr lang="en-CA" sz="4000" b="1" dirty="0"/>
          </a:p>
        </p:txBody>
      </p:sp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800" dirty="0" smtClean="0"/>
              <a:t>photographs</a:t>
            </a:r>
          </a:p>
          <a:p>
            <a:r>
              <a:rPr lang="en-US" sz="3800" dirty="0" smtClean="0"/>
              <a:t>Archival footage </a:t>
            </a:r>
            <a:endParaRPr lang="en-US" sz="3800" dirty="0"/>
          </a:p>
          <a:p>
            <a:r>
              <a:rPr lang="en-US" sz="3800" dirty="0" smtClean="0"/>
              <a:t>Reenactments</a:t>
            </a:r>
          </a:p>
          <a:p>
            <a:r>
              <a:rPr lang="en-US" sz="3800" dirty="0" smtClean="0"/>
              <a:t>Documents</a:t>
            </a:r>
          </a:p>
          <a:p>
            <a:r>
              <a:rPr lang="en-US" sz="3800" dirty="0" smtClean="0"/>
              <a:t>Charts/ Graphs</a:t>
            </a:r>
          </a:p>
          <a:p>
            <a:r>
              <a:rPr lang="en-US" sz="3800" dirty="0" smtClean="0"/>
              <a:t>Maps</a:t>
            </a:r>
          </a:p>
          <a:p>
            <a:r>
              <a:rPr lang="en-US" sz="3800" dirty="0" smtClean="0"/>
              <a:t>Statistics</a:t>
            </a:r>
          </a:p>
          <a:p>
            <a:r>
              <a:rPr lang="en-US" sz="3800" dirty="0" smtClean="0"/>
              <a:t>Computer simulations/ animations </a:t>
            </a:r>
          </a:p>
        </p:txBody>
      </p:sp>
      <p:pic>
        <p:nvPicPr>
          <p:cNvPr id="1027" name="Picture 3" descr="C:\Users\159593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742950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77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576</Words>
  <Application>Microsoft Macintosh PowerPoint</Application>
  <PresentationFormat>On-screen Show (4:3)</PresentationFormat>
  <Paragraphs>75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Macro</vt:lpstr>
      <vt:lpstr> Documentary Films </vt:lpstr>
      <vt:lpstr>What do documentaries share with feature films?</vt:lpstr>
      <vt:lpstr>What Makes Documentaries Different?</vt:lpstr>
      <vt:lpstr>Stop, drop (your pencil), discuss:</vt:lpstr>
      <vt:lpstr>Narration: Omniscient</vt:lpstr>
      <vt:lpstr>Narration and camera angle</vt:lpstr>
      <vt:lpstr>Modes</vt:lpstr>
      <vt:lpstr>Authority and Expertise</vt:lpstr>
      <vt:lpstr>Information, not entertainment</vt:lpstr>
      <vt:lpstr>The Cinematographic Style </vt:lpstr>
      <vt:lpstr>Editing </vt:lpstr>
      <vt:lpstr>Music and Sound</vt:lpstr>
      <vt:lpstr>Tone</vt:lpstr>
      <vt:lpstr>Constructing Reality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Waller, Christine</dc:creator>
  <cp:lastModifiedBy>Elizabeth Tate</cp:lastModifiedBy>
  <cp:revision>22</cp:revision>
  <dcterms:created xsi:type="dcterms:W3CDTF">2013-11-18T15:36:40Z</dcterms:created>
  <dcterms:modified xsi:type="dcterms:W3CDTF">2016-04-11T22:53:00Z</dcterms:modified>
</cp:coreProperties>
</file>